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58" r:id="rId5"/>
    <p:sldId id="266" r:id="rId6"/>
    <p:sldId id="261" r:id="rId7"/>
    <p:sldId id="275" r:id="rId8"/>
    <p:sldId id="270" r:id="rId9"/>
    <p:sldId id="271" r:id="rId10"/>
    <p:sldId id="259" r:id="rId11"/>
    <p:sldId id="264" r:id="rId12"/>
    <p:sldId id="262" r:id="rId13"/>
    <p:sldId id="272" r:id="rId14"/>
    <p:sldId id="265" r:id="rId15"/>
    <p:sldId id="273" r:id="rId16"/>
  </p:sldIdLst>
  <p:sldSz cx="18288000" cy="10287000"/>
  <p:notesSz cx="6858000" cy="9144000"/>
  <p:embeddedFontLst>
    <p:embeddedFont>
      <p:font typeface="학교안심 알림장 TTF B" panose="020B0600000101010101" charset="-127"/>
      <p:bold r:id="rId18"/>
    </p:embeddedFont>
    <p:embeddedFont>
      <p:font typeface="학교안심 알림장 TTF R" panose="020B0600000101010101" charset="-127"/>
      <p:regular r:id="rId19"/>
    </p:embeddedFont>
    <p:embeddedFont>
      <p:font typeface="Aileron Bold" panose="020B0600000101010101" charset="0"/>
      <p:regular r:id="rId20"/>
    </p:embeddedFont>
    <p:embeddedFont>
      <p:font typeface="Aileron Heavy" panose="020B0600000101010101" charset="0"/>
      <p:regular r:id="rId21"/>
    </p:embeddedFont>
    <p:embeddedFont>
      <p:font typeface="Bitcount Grid Double Roman Semi" panose="00000009000000020000" pitchFamily="50" charset="0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Noto Sans KR Black" panose="020B0200000000000000" pitchFamily="50" charset="-127"/>
      <p:bold r:id="rId27"/>
    </p:embeddedFont>
    <p:embeddedFont>
      <p:font typeface="Work Sans" pitchFamily="2" charset="0"/>
      <p:regular r:id="rId28"/>
      <p:bold r:id="rId29"/>
      <p:italic r:id="rId30"/>
      <p:boldItalic r:id="rId31"/>
    </p:embeddedFont>
    <p:embeddedFont>
      <p:font typeface="Work Sans Bold" pitchFamily="2" charset="0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페이퍼로지 6 SemiBold" pitchFamily="2" charset="-127"/>
      <p:bold r:id="rId36"/>
    </p:embeddedFont>
    <p:embeddedFont>
      <p:font typeface="페이퍼로지 7 Bold" pitchFamily="2" charset="-127"/>
      <p:bold r:id="rId37"/>
    </p:embeddedFont>
    <p:embeddedFont>
      <p:font typeface="프리젠테이션 6 SemiBold" pitchFamily="2" charset="-12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2DE"/>
    <a:srgbClr val="1351AA"/>
    <a:srgbClr val="65A3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6353" autoAdjust="0"/>
  </p:normalViewPr>
  <p:slideViewPr>
    <p:cSldViewPr>
      <p:cViewPr varScale="1">
        <p:scale>
          <a:sx n="76" d="100"/>
          <a:sy n="76" d="100"/>
        </p:scale>
        <p:origin x="4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NOTICE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서비스의 공지사항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(notice_____)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사용자만 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(CUD)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가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백엔드에서는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공지사항을 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삭제하려는 요청이 들어오면 다음 두 가지를 검사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작성자 일치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요청한 사용자의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해당 공지사항의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writer_username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일치하는지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FontTx/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해당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에 연결된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테이블의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en-US" altLang="ko-KR" dirty="0"/>
          </a:p>
          <a:p>
            <a:r>
              <a:rPr lang="en-US" altLang="ko-KR" dirty="0"/>
              <a:t>BOARD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게시판 콘텐츠의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CUD(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및 파일 업로드 권한은 오직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사용자에게만 부여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.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회원가입 완료 사용자만 활동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파일 종속성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무결성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파일은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PK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id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로 참조하여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게시물이 삭제되면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연결된 모든 파일도 데이터베이스에서 함께 자동으로 삭제되도록 설정함 →삭제된 게시물에 대한 잔여 파일이 남지 않도록 데이터 무결성을 강력하게 유지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comment_table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또한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관계이며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삭제 시 댓글도 함께 삭제되도록 데이터 종속성 명확히 설정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393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JWT</a:t>
            </a:r>
          </a:p>
          <a:p>
            <a:pPr marL="228600" indent="-228600">
              <a:buAutoNum type="arabicParenR"/>
            </a:pPr>
            <a:r>
              <a:rPr lang="ko-KR" altLang="en-US" baseline="0" dirty="0"/>
              <a:t>설계 의도</a:t>
            </a:r>
            <a:r>
              <a:rPr lang="en-US" altLang="ko-KR" baseline="0" dirty="0"/>
              <a:t>: </a:t>
            </a:r>
            <a:r>
              <a:rPr lang="en-US" altLang="ko-KR" baseline="0" dirty="0" err="1"/>
              <a:t>jwttoken</a:t>
            </a:r>
            <a:r>
              <a:rPr lang="en-US" altLang="ko-KR" baseline="0" dirty="0"/>
              <a:t> </a:t>
            </a:r>
            <a:r>
              <a:rPr lang="ko-KR" altLang="en-US" baseline="0" dirty="0"/>
              <a:t>테이블의 </a:t>
            </a:r>
            <a:r>
              <a:rPr lang="en-US" altLang="ko-KR" baseline="0" dirty="0"/>
              <a:t>username </a:t>
            </a:r>
            <a:r>
              <a:rPr lang="ko-KR" altLang="en-US" baseline="0" dirty="0" err="1"/>
              <a:t>컬럼에</a:t>
            </a:r>
            <a:r>
              <a:rPr lang="ko-KR" altLang="en-US" baseline="0" dirty="0"/>
              <a:t> </a:t>
            </a:r>
            <a:r>
              <a:rPr lang="en-US" altLang="ko-KR" baseline="0" dirty="0"/>
              <a:t>Unique (UQ) </a:t>
            </a:r>
            <a:r>
              <a:rPr lang="ko-KR" altLang="en-US" baseline="0" dirty="0"/>
              <a:t>제약 조건이 설정되어 있음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이로써 한 사용자</a:t>
            </a:r>
            <a:r>
              <a:rPr lang="en-US" altLang="ko-KR" baseline="0" dirty="0"/>
              <a:t>(user)</a:t>
            </a:r>
            <a:r>
              <a:rPr lang="ko-KR" altLang="en-US" baseline="0" dirty="0"/>
              <a:t>는 오직 하나의 유효한 </a:t>
            </a:r>
            <a:r>
              <a:rPr lang="en-US" altLang="ko-KR" baseline="0" dirty="0"/>
              <a:t>Refresh Token</a:t>
            </a:r>
            <a:r>
              <a:rPr lang="ko-KR" altLang="en-US" baseline="0" dirty="0"/>
              <a:t>만 가질 수 있도록 </a:t>
            </a:r>
            <a:r>
              <a:rPr lang="en-US" altLang="ko-KR" baseline="0" dirty="0"/>
              <a:t>1:1 </a:t>
            </a:r>
            <a:r>
              <a:rPr lang="ko-KR" altLang="en-US" baseline="0" dirty="0"/>
              <a:t>관계를 강제함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이는 </a:t>
            </a:r>
            <a:r>
              <a:rPr lang="en-US" altLang="ko-KR" baseline="0" dirty="0"/>
              <a:t>DB </a:t>
            </a:r>
            <a:r>
              <a:rPr lang="ko-KR" altLang="en-US" baseline="0" dirty="0"/>
              <a:t>차원에서 중복 토큰 발행을 막는 중요한 보안 설계</a:t>
            </a:r>
            <a:endParaRPr lang="en-US" altLang="ko-KR" baseline="0" dirty="0"/>
          </a:p>
          <a:p>
            <a:pPr marL="228600" indent="-228600">
              <a:buAutoNum type="arabicParenR"/>
            </a:pPr>
            <a:r>
              <a:rPr lang="en-US" altLang="ko-KR" dirty="0"/>
              <a:t>BE </a:t>
            </a:r>
            <a:r>
              <a:rPr lang="ko-KR" altLang="en-US" dirty="0" err="1"/>
              <a:t>로직</a:t>
            </a:r>
            <a:r>
              <a:rPr lang="en-US" altLang="ko-KR" dirty="0"/>
              <a:t>: </a:t>
            </a:r>
            <a:r>
              <a:rPr lang="ko-KR" altLang="en-US" dirty="0"/>
              <a:t>사용자의 </a:t>
            </a:r>
            <a:r>
              <a:rPr lang="en-US" altLang="ko-KR" dirty="0"/>
              <a:t>Access Token</a:t>
            </a:r>
            <a:r>
              <a:rPr lang="ko-KR" altLang="en-US" dirty="0"/>
              <a:t>이 만료되면</a:t>
            </a:r>
            <a:r>
              <a:rPr lang="en-US" altLang="ko-KR" dirty="0"/>
              <a:t>, </a:t>
            </a:r>
            <a:r>
              <a:rPr lang="ko-KR" altLang="en-US" dirty="0"/>
              <a:t>이 테이블에 저장된 </a:t>
            </a:r>
            <a:r>
              <a:rPr lang="en-US" altLang="ko-KR" dirty="0"/>
              <a:t>Refresh Token</a:t>
            </a:r>
            <a:r>
              <a:rPr lang="ko-KR" altLang="en-US" dirty="0"/>
              <a:t>의 유효성을 검사함</a:t>
            </a:r>
            <a:r>
              <a:rPr lang="en-US" altLang="ko-KR" dirty="0"/>
              <a:t>. </a:t>
            </a:r>
            <a:r>
              <a:rPr lang="ko-KR" altLang="en-US" dirty="0"/>
              <a:t>검사 통과 시</a:t>
            </a:r>
            <a:r>
              <a:rPr lang="en-US" altLang="ko-KR" dirty="0"/>
              <a:t>, DB </a:t>
            </a:r>
            <a:r>
              <a:rPr lang="ko-KR" altLang="en-US" dirty="0"/>
              <a:t>접근 없이 토큰만 갱신하여 사용자의 </a:t>
            </a:r>
            <a:r>
              <a:rPr lang="ko-KR" altLang="en-US" dirty="0" err="1"/>
              <a:t>재로그인</a:t>
            </a:r>
            <a:r>
              <a:rPr lang="ko-KR" altLang="en-US" dirty="0"/>
              <a:t> 없이 세션을 연장하는 핵심 기능을 수행함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r>
              <a:rPr lang="ko-KR" altLang="en-US" dirty="0"/>
              <a:t>보안 대응</a:t>
            </a:r>
            <a:r>
              <a:rPr lang="en-US" altLang="ko-KR" dirty="0"/>
              <a:t>: </a:t>
            </a:r>
            <a:r>
              <a:rPr lang="ko-KR" altLang="en-US" dirty="0"/>
              <a:t>사용자가 로그아웃을 요청하거나 토큰 탈취가 의심되는 경우</a:t>
            </a:r>
            <a:r>
              <a:rPr lang="en-US" altLang="ko-KR" dirty="0"/>
              <a:t>, </a:t>
            </a:r>
            <a:r>
              <a:rPr lang="ko-KR" altLang="en-US" dirty="0"/>
              <a:t>이 테이블에서 해당 </a:t>
            </a:r>
            <a:r>
              <a:rPr lang="en-US" altLang="ko-KR" dirty="0"/>
              <a:t>Refresh Token </a:t>
            </a:r>
            <a:r>
              <a:rPr lang="ko-KR" altLang="en-US" dirty="0"/>
              <a:t>데이터를 즉시 삭제</a:t>
            </a:r>
            <a:r>
              <a:rPr lang="en-US" altLang="ko-KR" dirty="0"/>
              <a:t>/</a:t>
            </a:r>
            <a:r>
              <a:rPr lang="ko-KR" altLang="en-US" dirty="0"/>
              <a:t>무효화 처리함</a:t>
            </a:r>
            <a:r>
              <a:rPr lang="en-US" altLang="ko-KR" dirty="0"/>
              <a:t>. </a:t>
            </a:r>
            <a:r>
              <a:rPr lang="ko-KR" altLang="en-US" dirty="0"/>
              <a:t>이 테이블이 없으면 토큰 만료 시간까지 강제로 세션을 종료시킬 방법이 없음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SIGNATURE</a:t>
            </a:r>
          </a:p>
          <a:p>
            <a:pPr marL="228600" indent="-228600">
              <a:buAutoNum type="arabicParenR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의도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b="0" dirty="0"/>
              <a:t> 이 테이블은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전체의 보안 인프라</a:t>
            </a:r>
            <a:r>
              <a:rPr lang="ko-KR" altLang="en-US" b="0" dirty="0"/>
              <a:t>를 담당함</a:t>
            </a:r>
            <a:r>
              <a:rPr lang="en-US" altLang="ko-KR" b="0" dirty="0"/>
              <a:t>. </a:t>
            </a:r>
            <a:r>
              <a:rPr lang="ko-KR" altLang="en-US" b="0" dirty="0"/>
              <a:t>특정 사용자나 게시물과 연결되는 데이터가 아니므로</a:t>
            </a:r>
            <a:r>
              <a:rPr lang="en-US" altLang="ko-KR" b="0" dirty="0"/>
              <a:t>, user </a:t>
            </a:r>
            <a:r>
              <a:rPr lang="ko-KR" altLang="en-US" b="0" dirty="0"/>
              <a:t>테이블 등과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FK</a:t>
            </a:r>
            <a:r>
              <a:rPr lang="ko-KR" altLang="en-US" b="0" dirty="0"/>
              <a:t>관계를 맺지 않고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독립적으로 존재</a:t>
            </a:r>
            <a:r>
              <a:rPr lang="ko-KR" altLang="en-US" b="0" dirty="0"/>
              <a:t>함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역할</a:t>
            </a:r>
            <a:r>
              <a:rPr lang="en-US" altLang="ko-KR" b="0" dirty="0"/>
              <a:t>: </a:t>
            </a:r>
            <a:r>
              <a:rPr lang="en-US" altLang="ko-KR" b="0" dirty="0" err="1"/>
              <a:t>signKey</a:t>
            </a:r>
            <a:r>
              <a:rPr lang="en-US" altLang="ko-KR" b="0" dirty="0"/>
              <a:t> </a:t>
            </a:r>
            <a:r>
              <a:rPr lang="ko-KR" altLang="en-US" b="0" dirty="0" err="1"/>
              <a:t>컬럼에는</a:t>
            </a:r>
            <a:r>
              <a:rPr lang="ko-KR" altLang="en-US" b="0" dirty="0"/>
              <a:t> </a:t>
            </a:r>
            <a:r>
              <a:rPr lang="en-US" altLang="ko-KR" b="0" dirty="0"/>
              <a:t>JWT</a:t>
            </a:r>
            <a:r>
              <a:rPr lang="ko-KR" altLang="en-US" b="0" dirty="0"/>
              <a:t>의 세 번째 부분인 서명을 생성하거나 검증하는 데 사용되는 시스템 공통의 비밀 키가 </a:t>
            </a:r>
            <a:r>
              <a:rPr lang="en-US" altLang="ko-KR" b="0" dirty="0"/>
              <a:t>BLOB </a:t>
            </a:r>
            <a:r>
              <a:rPr lang="ko-KR" altLang="en-US" b="0" dirty="0"/>
              <a:t>타입으로 안전하게 저장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보안 기여</a:t>
            </a:r>
            <a:r>
              <a:rPr lang="en-US" altLang="ko-KR" b="0" dirty="0"/>
              <a:t>: </a:t>
            </a:r>
            <a:r>
              <a:rPr lang="ko-KR" altLang="en-US" b="0" dirty="0"/>
              <a:t>이 비밀 키가 없으면 서버는 자신이 발행한 토큰의 유효성을 검증할 수 없음</a:t>
            </a:r>
            <a:r>
              <a:rPr lang="en-US" altLang="ko-KR" b="0" dirty="0"/>
              <a:t>. </a:t>
            </a:r>
            <a:r>
              <a:rPr lang="ko-KR" altLang="en-US" b="0" dirty="0"/>
              <a:t>이 키를 통해 </a:t>
            </a:r>
            <a:r>
              <a:rPr lang="en-US" altLang="ko-KR" b="0" dirty="0"/>
              <a:t>JWT</a:t>
            </a:r>
            <a:r>
              <a:rPr lang="ko-KR" altLang="en-US" b="0" dirty="0"/>
              <a:t>의 </a:t>
            </a:r>
            <a:r>
              <a:rPr lang="ko-KR" altLang="en-US" b="0" dirty="0" err="1"/>
              <a:t>위변조</a:t>
            </a:r>
            <a:r>
              <a:rPr lang="ko-KR" altLang="en-US" b="0" dirty="0"/>
              <a:t> 여부를 판단하며</a:t>
            </a:r>
            <a:r>
              <a:rPr lang="en-US" altLang="ko-KR" b="0" dirty="0"/>
              <a:t>, </a:t>
            </a:r>
            <a:r>
              <a:rPr lang="ko-KR" altLang="en-US" b="0" dirty="0"/>
              <a:t>이는 사용자 인증 과정의 데이터 </a:t>
            </a:r>
            <a:r>
              <a:rPr lang="ko-KR" altLang="en-US" b="0" dirty="0" err="1"/>
              <a:t>무결성을</a:t>
            </a:r>
            <a:r>
              <a:rPr lang="ko-KR" altLang="en-US" b="0" dirty="0"/>
              <a:t> 보장하는 근본적인 장치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9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6993" y="220624"/>
            <a:ext cx="13694614" cy="374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0821" y="3014132"/>
            <a:ext cx="15482742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Job-A-</a:t>
            </a:r>
            <a:r>
              <a:rPr lang="en-US" sz="28028" b="1" u="none" strike="noStrike" spc="-1541" dirty="0" err="1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</a:t>
            </a:r>
            <a:endParaRPr lang="en-US" sz="28028" b="1" u="none" strike="noStrike" spc="-1541" dirty="0">
              <a:solidFill>
                <a:srgbClr val="1351AA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5C3486-ADC3-4A5A-A580-AA8CEA7907EA}"/>
              </a:ext>
            </a:extLst>
          </p:cNvPr>
          <p:cNvGrpSpPr/>
          <p:nvPr/>
        </p:nvGrpSpPr>
        <p:grpSpPr>
          <a:xfrm>
            <a:off x="13299674" y="8367462"/>
            <a:ext cx="3599868" cy="721255"/>
            <a:chOff x="12559776" y="9065895"/>
            <a:chExt cx="3599868" cy="721255"/>
          </a:xfrm>
        </p:grpSpPr>
        <p:sp>
          <p:nvSpPr>
            <p:cNvPr id="8" name="TextBox 8"/>
            <p:cNvSpPr txBox="1"/>
            <p:nvPr/>
          </p:nvSpPr>
          <p:spPr>
            <a:xfrm>
              <a:off x="12559776" y="9065895"/>
              <a:ext cx="2851388" cy="307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PRESENTED BY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559776" y="9469755"/>
              <a:ext cx="3599868" cy="317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30"/>
                </a:lnSpc>
                <a:spcBef>
                  <a:spcPct val="0"/>
                </a:spcBef>
              </a:pPr>
              <a:r>
                <a:rPr lang="ko-KR" altLang="en-US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이수현</a:t>
              </a:r>
              <a:r>
                <a:rPr lang="en-US" altLang="ko-KR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이인호</a:t>
              </a:r>
              <a:r>
                <a:rPr lang="en-US" altLang="ko-KR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 err="1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임새롬</a:t>
              </a:r>
              <a:endParaRPr lang="en-US" sz="2700" b="1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89549" y="7442054"/>
            <a:ext cx="458884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</a:pPr>
            <a:r>
              <a:rPr lang="en-US" altLang="ko-KR" sz="36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2025 BIGDATA UI</a:t>
            </a:r>
            <a:endParaRPr lang="en-US" sz="36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82F76E2-CC41-4460-A0C5-07F03CE83A3B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30717A-E2B4-456A-9BBB-DAD3577E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15563"/>
            <a:ext cx="9436487" cy="510160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18F1D0-9E32-4252-8BD2-C7A61758873B}"/>
              </a:ext>
            </a:extLst>
          </p:cNvPr>
          <p:cNvGrpSpPr/>
          <p:nvPr/>
        </p:nvGrpSpPr>
        <p:grpSpPr>
          <a:xfrm>
            <a:off x="1981200" y="8307306"/>
            <a:ext cx="6622306" cy="1293869"/>
            <a:chOff x="1295400" y="9640065"/>
            <a:chExt cx="6622306" cy="1293869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E488B322-5B27-41C1-804C-57F4AEBA4447}"/>
                </a:ext>
              </a:extLst>
            </p:cNvPr>
            <p:cNvGrpSpPr/>
            <p:nvPr/>
          </p:nvGrpSpPr>
          <p:grpSpPr>
            <a:xfrm>
              <a:off x="1295400" y="9640065"/>
              <a:ext cx="6622306" cy="1293869"/>
              <a:chOff x="0" y="0"/>
              <a:chExt cx="1493969" cy="340772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9E02F939-B6DE-4944-AAE5-49F03777049C}"/>
                  </a:ext>
                </a:extLst>
              </p:cNvPr>
              <p:cNvSpPr/>
              <p:nvPr/>
            </p:nvSpPr>
            <p:spPr>
              <a:xfrm>
                <a:off x="0" y="0"/>
                <a:ext cx="1493969" cy="340772"/>
              </a:xfrm>
              <a:custGeom>
                <a:avLst/>
                <a:gdLst/>
                <a:ahLst/>
                <a:cxnLst/>
                <a:rect l="l" t="t" r="r" b="b"/>
                <a:pathLst>
                  <a:path w="1493969" h="340772">
                    <a:moveTo>
                      <a:pt x="69607" y="0"/>
                    </a:moveTo>
                    <a:lnTo>
                      <a:pt x="1424362" y="0"/>
                    </a:lnTo>
                    <a:cubicBezTo>
                      <a:pt x="1442823" y="0"/>
                      <a:pt x="1460528" y="7334"/>
                      <a:pt x="1473581" y="20387"/>
                    </a:cubicBezTo>
                    <a:cubicBezTo>
                      <a:pt x="1486635" y="33441"/>
                      <a:pt x="1493969" y="51146"/>
                      <a:pt x="1493969" y="69607"/>
                    </a:cubicBezTo>
                    <a:lnTo>
                      <a:pt x="1493969" y="271165"/>
                    </a:lnTo>
                    <a:cubicBezTo>
                      <a:pt x="1493969" y="289626"/>
                      <a:pt x="1486635" y="307331"/>
                      <a:pt x="1473581" y="320385"/>
                    </a:cubicBezTo>
                    <a:cubicBezTo>
                      <a:pt x="1460528" y="333439"/>
                      <a:pt x="1442823" y="340772"/>
                      <a:pt x="1424362" y="340772"/>
                    </a:cubicBezTo>
                    <a:lnTo>
                      <a:pt x="69607" y="340772"/>
                    </a:lnTo>
                    <a:cubicBezTo>
                      <a:pt x="51146" y="340772"/>
                      <a:pt x="33441" y="333439"/>
                      <a:pt x="20387" y="320385"/>
                    </a:cubicBezTo>
                    <a:cubicBezTo>
                      <a:pt x="7334" y="307331"/>
                      <a:pt x="0" y="289626"/>
                      <a:pt x="0" y="271165"/>
                    </a:cubicBezTo>
                    <a:lnTo>
                      <a:pt x="0" y="69607"/>
                    </a:lnTo>
                    <a:cubicBezTo>
                      <a:pt x="0" y="51146"/>
                      <a:pt x="7334" y="33441"/>
                      <a:pt x="20387" y="20387"/>
                    </a:cubicBezTo>
                    <a:cubicBezTo>
                      <a:pt x="33441" y="7334"/>
                      <a:pt x="51146" y="0"/>
                      <a:pt x="696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1351AA"/>
                </a:solidFill>
                <a:prstDash val="solid"/>
                <a:round/>
              </a:ln>
            </p:spPr>
          </p:sp>
          <p:sp>
            <p:nvSpPr>
              <p:cNvPr id="19" name="TextBox 6">
                <a:extLst>
                  <a:ext uri="{FF2B5EF4-FFF2-40B4-BE49-F238E27FC236}">
                    <a16:creationId xmlns:a16="http://schemas.microsoft.com/office/drawing/2014/main" id="{6951D014-87B0-46F0-8EBF-977C4CA2750B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1493969" cy="3121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00"/>
                  </a:lnSpc>
                </a:pPr>
                <a:endParaRPr>
                  <a:latin typeface="학교안심 알림장 TTF B" panose="02000703000000000000" pitchFamily="2" charset="-127"/>
                  <a:ea typeface="학교안심 알림장 TTF B" panose="02000703000000000000" pitchFamily="2" charset="-127"/>
                </a:endParaRPr>
              </a:p>
            </p:txBody>
          </p:sp>
        </p:grp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594356-30EB-4407-AEA7-221648F430B4}"/>
                </a:ext>
              </a:extLst>
            </p:cNvPr>
            <p:cNvSpPr txBox="1"/>
            <p:nvPr/>
          </p:nvSpPr>
          <p:spPr>
            <a:xfrm>
              <a:off x="1694434" y="9911080"/>
              <a:ext cx="6223272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859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서울시 상권분석 서비스</a:t>
              </a:r>
              <a:endParaRPr lang="en-US" sz="2599" b="1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1CF9DBF3-CFCF-4C94-AA39-FB0E818BA80E}"/>
                </a:ext>
              </a:extLst>
            </p:cNvPr>
            <p:cNvSpPr txBox="1"/>
            <p:nvPr/>
          </p:nvSpPr>
          <p:spPr>
            <a:xfrm>
              <a:off x="1694434" y="10445496"/>
              <a:ext cx="5925566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420"/>
                </a:lnSpc>
              </a:pPr>
              <a:r>
                <a:rPr lang="ko-KR" altLang="en-US" sz="22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→ 비수도권 지역의 발전을 위해서도 상권분석 필요</a:t>
              </a:r>
              <a:endParaRPr 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10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Page Details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7391400" y="3314700"/>
            <a:ext cx="7402861" cy="4001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핵심 기능 소개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웹사이트 캡처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b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</a:b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색깔 폰트 로고내용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일정은 달력형식으로 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소스트리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히스토리 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? 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우리는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못넣을듯</a:t>
            </a:r>
            <a:endParaRPr lang="ko-KR" altLang="en-US" sz="2199" u="none" strike="noStrike" dirty="0">
              <a:solidFill>
                <a:srgbClr val="E3E2DE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프론트는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리엑트를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사용했고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백엔드는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스프링을 사용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협업은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어떤식으로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진행했는지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-(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소스트리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히스토리같이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기술스택확인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해보고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비어보이지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않도록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협업할때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느낀점을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면접관에게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얘기하듯이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작업한 것에 대해 설명을 좀 자세히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? 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하는 것이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좋을듯</a:t>
            </a:r>
            <a:endParaRPr lang="ko-KR" altLang="en-US" sz="2199" u="none" strike="noStrike" dirty="0">
              <a:solidFill>
                <a:srgbClr val="E3E2DE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협업 스토리 좀 더 추가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endParaRPr lang="en-US" altLang="ko-KR" sz="2199" u="none" strike="noStrike" dirty="0">
              <a:solidFill>
                <a:srgbClr val="E3E2DE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32414" y="2276643"/>
            <a:ext cx="6901789" cy="6164671"/>
            <a:chOff x="0" y="0"/>
            <a:chExt cx="18043892" cy="161167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3892" cy="16116788"/>
            </a:xfrm>
            <a:custGeom>
              <a:avLst/>
              <a:gdLst/>
              <a:ahLst/>
              <a:cxnLst/>
              <a:rect l="l" t="t" r="r" b="b"/>
              <a:pathLst>
                <a:path w="18043892" h="16116788">
                  <a:moveTo>
                    <a:pt x="16548373" y="1773499"/>
                  </a:moveTo>
                  <a:lnTo>
                    <a:pt x="16288376" y="1773499"/>
                  </a:lnTo>
                  <a:lnTo>
                    <a:pt x="16288376" y="1591625"/>
                  </a:lnTo>
                  <a:cubicBezTo>
                    <a:pt x="16288376" y="1169500"/>
                    <a:pt x="16100637" y="764663"/>
                    <a:pt x="15766459" y="466175"/>
                  </a:cubicBezTo>
                  <a:cubicBezTo>
                    <a:pt x="15432280" y="167687"/>
                    <a:pt x="14979036" y="-1"/>
                    <a:pt x="14506437" y="0"/>
                  </a:cubicBezTo>
                  <a:lnTo>
                    <a:pt x="3537455" y="0"/>
                  </a:lnTo>
                  <a:cubicBezTo>
                    <a:pt x="3064855" y="0"/>
                    <a:pt x="2611612" y="167688"/>
                    <a:pt x="2277433" y="466176"/>
                  </a:cubicBezTo>
                  <a:cubicBezTo>
                    <a:pt x="1943255" y="764663"/>
                    <a:pt x="1755515" y="1169500"/>
                    <a:pt x="1755515" y="1591625"/>
                  </a:cubicBezTo>
                  <a:lnTo>
                    <a:pt x="1755515" y="1773499"/>
                  </a:lnTo>
                  <a:lnTo>
                    <a:pt x="1495520" y="1773499"/>
                  </a:lnTo>
                  <a:cubicBezTo>
                    <a:pt x="1098883" y="1773499"/>
                    <a:pt x="718491" y="1914234"/>
                    <a:pt x="438027" y="2164745"/>
                  </a:cubicBezTo>
                  <a:cubicBezTo>
                    <a:pt x="157563" y="2415256"/>
                    <a:pt x="0" y="2755022"/>
                    <a:pt x="0" y="3109297"/>
                  </a:cubicBezTo>
                  <a:lnTo>
                    <a:pt x="0" y="13007491"/>
                  </a:lnTo>
                  <a:cubicBezTo>
                    <a:pt x="0" y="13361766"/>
                    <a:pt x="157563" y="13701533"/>
                    <a:pt x="438027" y="13952043"/>
                  </a:cubicBezTo>
                  <a:cubicBezTo>
                    <a:pt x="718491" y="14202553"/>
                    <a:pt x="1098883" y="14343289"/>
                    <a:pt x="1495520" y="14343287"/>
                  </a:cubicBezTo>
                  <a:lnTo>
                    <a:pt x="1755515" y="14343287"/>
                  </a:lnTo>
                  <a:lnTo>
                    <a:pt x="1755515" y="14525163"/>
                  </a:lnTo>
                  <a:cubicBezTo>
                    <a:pt x="1755516" y="15404193"/>
                    <a:pt x="2553318" y="16116788"/>
                    <a:pt x="3537455" y="16116788"/>
                  </a:cubicBezTo>
                  <a:lnTo>
                    <a:pt x="14506437" y="16116788"/>
                  </a:lnTo>
                  <a:cubicBezTo>
                    <a:pt x="14979036" y="16116788"/>
                    <a:pt x="15432280" y="15949099"/>
                    <a:pt x="15766459" y="15650614"/>
                  </a:cubicBezTo>
                  <a:cubicBezTo>
                    <a:pt x="16100637" y="15352125"/>
                    <a:pt x="16288376" y="14947288"/>
                    <a:pt x="16288376" y="14525163"/>
                  </a:cubicBezTo>
                  <a:lnTo>
                    <a:pt x="16288376" y="14343287"/>
                  </a:lnTo>
                  <a:lnTo>
                    <a:pt x="16548373" y="14343287"/>
                  </a:lnTo>
                  <a:cubicBezTo>
                    <a:pt x="16945009" y="14343287"/>
                    <a:pt x="17325400" y="14202552"/>
                    <a:pt x="17605866" y="13952041"/>
                  </a:cubicBezTo>
                  <a:cubicBezTo>
                    <a:pt x="17886330" y="13701533"/>
                    <a:pt x="18043892" y="13361766"/>
                    <a:pt x="18043892" y="13007491"/>
                  </a:cubicBezTo>
                  <a:lnTo>
                    <a:pt x="18043892" y="3109297"/>
                  </a:lnTo>
                  <a:cubicBezTo>
                    <a:pt x="18043892" y="2755022"/>
                    <a:pt x="17886330" y="2415256"/>
                    <a:pt x="17605866" y="2164745"/>
                  </a:cubicBezTo>
                  <a:cubicBezTo>
                    <a:pt x="17325400" y="1914235"/>
                    <a:pt x="16945009" y="1773499"/>
                    <a:pt x="16548373" y="1773499"/>
                  </a:cubicBezTo>
                  <a:close/>
                </a:path>
              </a:pathLst>
            </a:custGeom>
            <a:blipFill>
              <a:blip r:embed="rId2"/>
              <a:stretch>
                <a:fillRect l="-17031" r="-1703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839942" y="7477125"/>
            <a:ext cx="5672413" cy="1293869"/>
            <a:chOff x="0" y="0"/>
            <a:chExt cx="1493969" cy="3407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93969" cy="340772"/>
            </a:xfrm>
            <a:custGeom>
              <a:avLst/>
              <a:gdLst/>
              <a:ahLst/>
              <a:cxnLst/>
              <a:rect l="l" t="t" r="r" b="b"/>
              <a:pathLst>
                <a:path w="1493969" h="340772">
                  <a:moveTo>
                    <a:pt x="69607" y="0"/>
                  </a:moveTo>
                  <a:lnTo>
                    <a:pt x="1424362" y="0"/>
                  </a:lnTo>
                  <a:cubicBezTo>
                    <a:pt x="1442823" y="0"/>
                    <a:pt x="1460528" y="7334"/>
                    <a:pt x="1473581" y="20387"/>
                  </a:cubicBezTo>
                  <a:cubicBezTo>
                    <a:pt x="1486635" y="33441"/>
                    <a:pt x="1493969" y="51146"/>
                    <a:pt x="1493969" y="69607"/>
                  </a:cubicBezTo>
                  <a:lnTo>
                    <a:pt x="1493969" y="271165"/>
                  </a:lnTo>
                  <a:cubicBezTo>
                    <a:pt x="1493969" y="289626"/>
                    <a:pt x="1486635" y="307331"/>
                    <a:pt x="1473581" y="320385"/>
                  </a:cubicBezTo>
                  <a:cubicBezTo>
                    <a:pt x="1460528" y="333439"/>
                    <a:pt x="1442823" y="340772"/>
                    <a:pt x="1424362" y="340772"/>
                  </a:cubicBezTo>
                  <a:lnTo>
                    <a:pt x="69607" y="340772"/>
                  </a:lnTo>
                  <a:cubicBezTo>
                    <a:pt x="51146" y="340772"/>
                    <a:pt x="33441" y="333439"/>
                    <a:pt x="20387" y="320385"/>
                  </a:cubicBezTo>
                  <a:cubicBezTo>
                    <a:pt x="7334" y="307331"/>
                    <a:pt x="0" y="289626"/>
                    <a:pt x="0" y="271165"/>
                  </a:cubicBezTo>
                  <a:lnTo>
                    <a:pt x="0" y="69607"/>
                  </a:lnTo>
                  <a:cubicBezTo>
                    <a:pt x="0" y="51146"/>
                    <a:pt x="7334" y="33441"/>
                    <a:pt x="20387" y="20387"/>
                  </a:cubicBezTo>
                  <a:cubicBezTo>
                    <a:pt x="33441" y="7334"/>
                    <a:pt x="51146" y="0"/>
                    <a:pt x="69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1493969" cy="312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55268" y="7748140"/>
            <a:ext cx="4874346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en-US" sz="25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Hanover and Tyke Art Gallery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55268" y="8163797"/>
            <a:ext cx="428307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420"/>
              </a:lnSpc>
            </a:pPr>
            <a:r>
              <a:rPr lang="en-US" sz="220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123 ANYWHERE ST., ANY CITY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9942" y="5007710"/>
            <a:ext cx="6850128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Hanover and Tyke Building will be the location for this year’s event.</a:t>
            </a: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endParaRPr lang="en-US" sz="2199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Considering the large capacity and strategic location near the city center, we believe this building is the best venue for our event activities.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11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9DD8711-B95D-4537-9A41-575D5EE1ADE2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0F7EE36-33A5-4317-8B01-1C083020436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12</a:t>
            </a:r>
            <a:endParaRPr lang="en-US" sz="2499" b="1" dirty="0">
              <a:solidFill>
                <a:srgbClr val="E3E2DE"/>
              </a:solidFill>
              <a:latin typeface="Work Sans Bold"/>
              <a:ea typeface="Work Sans Bold"/>
              <a:cs typeface="Work Sans Bold"/>
              <a:sym typeface="Work Sans Bold"/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599" y="2074444"/>
            <a:ext cx="103441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Review of Development Challenges &amp; Future Work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4648200" y="2906208"/>
            <a:ext cx="12276974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개발 초기에 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FE/BE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분리가 명확하지 않아 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Merge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충돌이 자주 발생했지만 이를 계기로 역할 분담과 </a:t>
            </a:r>
            <a:r>
              <a:rPr lang="ko-KR" altLang="en-US" sz="2199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브랜치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전략의 필요성을 알게 되었고 협업 방식을 더 탄탄하게 다듬는 기회가 되었습니다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.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또 서비스 전체 흐름에 대한 이해가 부족했던 부분도 있었지만 이번 경험을 통해 구조적인 이해의 중요성을 깨닫고 앞으로 더 빠르게 적응할 수 있을 것 같습니다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.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초기에는 필요한 데이터가 충분하지 않아 임시 데이터로 개발을 진행했지만 덕분에 주요 기능의 흐름을 빠르게 검증할 수 있었습니다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이후 실제 데이터를 확보하면 이를 기반으로 기능을 자연스럽게 확장해 나갈 예정입니다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6EEA44A-0221-E02C-2CEC-E686FBCC3662}"/>
              </a:ext>
            </a:extLst>
          </p:cNvPr>
          <p:cNvSpPr txBox="1"/>
          <p:nvPr/>
        </p:nvSpPr>
        <p:spPr>
          <a:xfrm>
            <a:off x="4580376" y="7738362"/>
            <a:ext cx="12200774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웹사이트 작업을 처음 해보니 단순히 기능 구현만 생각했지만 </a:t>
            </a:r>
            <a:r>
              <a:rPr lang="ko-KR" altLang="en-US" sz="2199" dirty="0" err="1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검색창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 기능</a:t>
            </a:r>
            <a:r>
              <a:rPr lang="en-US" altLang="ko-KR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페이지 </a:t>
            </a:r>
            <a:r>
              <a:rPr lang="ko-KR" altLang="en-US" sz="2199" dirty="0" err="1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네이션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 등 예상치 못한 기술적 구현 요소가 많다는 것을 </a:t>
            </a:r>
            <a:r>
              <a:rPr lang="ko-KR" altLang="en-US" sz="2199" dirty="0" err="1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깨달았습니다</a:t>
            </a:r>
            <a:r>
              <a:rPr lang="en-US" altLang="ko-KR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다음 프로젝트에서 기획단계부터 차근차근 밟아 </a:t>
            </a:r>
            <a:r>
              <a:rPr lang="ko-KR" altLang="en-US" sz="2199" dirty="0" err="1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비기능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 요구사항에 대해서 분석하고 기간을 명확하게 </a:t>
            </a:r>
            <a:r>
              <a:rPr lang="ko-KR" altLang="en-US" sz="2199" dirty="0" err="1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할당해야겠다고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 느꼈습니다</a:t>
            </a:r>
            <a:r>
              <a:rPr lang="en-US" altLang="ko-KR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.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또 일정관리는 했지만 </a:t>
            </a:r>
            <a:r>
              <a:rPr lang="en-US" altLang="ko-KR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API 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명세 변경 사항이나 </a:t>
            </a:r>
            <a:r>
              <a:rPr lang="ko-KR" altLang="en-US" sz="2199" dirty="0" err="1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커밋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 충돌이 발생했을 때 실시간 소통이 부족했습니다</a:t>
            </a:r>
            <a:r>
              <a:rPr lang="en-US" altLang="ko-KR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그래서 고안한 방식이 커밋할 때마다 진행상황 공유와 리드미를 통한 각자 작업보고를 공유하는 방식으로 협업을 진행하는 것이었습니다</a:t>
            </a:r>
            <a:r>
              <a:rPr lang="en-US" altLang="ko-KR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.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이 경험을 통해 체계적인 기획과 끊임없는 소통으로 전반적인 협업 효율을 높일 수 있는 방법에 대해 배웠습니다</a:t>
            </a:r>
            <a:r>
              <a:rPr lang="en-US" altLang="ko-KR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43E8C77-879F-AA53-DBD3-D2472A8408A2}"/>
              </a:ext>
            </a:extLst>
          </p:cNvPr>
          <p:cNvSpPr txBox="1"/>
          <p:nvPr/>
        </p:nvSpPr>
        <p:spPr>
          <a:xfrm>
            <a:off x="4648200" y="5380244"/>
            <a:ext cx="1233615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문서 없이 바로 코드 작업을 진행해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DB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필드명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불일치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입력값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정의 미비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API URL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불일치 등이 반복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학원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PC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와 개인 노트북의 개발환경 차이로 인해 설정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버전 문제에 많은 시간 소모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Docker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기반 가상 개발환경을 구성해 환경 표준화 후 프로젝트 진행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기획 단계에서 전체 일정 수립 후 개발 진행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Jira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프로젝트 관리 강화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D42F43-E688-4552-B794-497EE156BC47}"/>
              </a:ext>
            </a:extLst>
          </p:cNvPr>
          <p:cNvGrpSpPr/>
          <p:nvPr/>
        </p:nvGrpSpPr>
        <p:grpSpPr>
          <a:xfrm>
            <a:off x="1652898" y="2783345"/>
            <a:ext cx="2362200" cy="2251080"/>
            <a:chOff x="1591426" y="2988409"/>
            <a:chExt cx="2362200" cy="2251080"/>
          </a:xfrm>
        </p:grpSpPr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267018C5-A6D3-BF7B-0777-BE44EAC7CD2D}"/>
                </a:ext>
              </a:extLst>
            </p:cNvPr>
            <p:cNvGrpSpPr/>
            <p:nvPr/>
          </p:nvGrpSpPr>
          <p:grpSpPr>
            <a:xfrm>
              <a:off x="1771387" y="3159047"/>
              <a:ext cx="1981200" cy="1930400"/>
              <a:chOff x="0" y="0"/>
              <a:chExt cx="13638667" cy="13716000"/>
            </a:xfrm>
          </p:grpSpPr>
          <p:sp>
            <p:nvSpPr>
              <p:cNvPr id="5" name="Freeform 16">
                <a:extLst>
                  <a:ext uri="{FF2B5EF4-FFF2-40B4-BE49-F238E27FC236}">
                    <a16:creationId xmlns:a16="http://schemas.microsoft.com/office/drawing/2014/main" id="{A3747182-0CE9-C373-D1A8-48DAAB8F4696}"/>
                  </a:ext>
                </a:extLst>
              </p:cNvPr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8" name="순서도: 지연 7">
              <a:extLst>
                <a:ext uri="{FF2B5EF4-FFF2-40B4-BE49-F238E27FC236}">
                  <a16:creationId xmlns:a16="http://schemas.microsoft.com/office/drawing/2014/main" id="{5517EC7F-8DB5-4175-873A-15407D998564}"/>
                </a:ext>
              </a:extLst>
            </p:cNvPr>
            <p:cNvSpPr/>
            <p:nvPr/>
          </p:nvSpPr>
          <p:spPr>
            <a:xfrm rot="16200000">
              <a:off x="1646986" y="2932849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0A435D-4D9F-44EE-93D2-2C7F49A66F34}"/>
              </a:ext>
            </a:extLst>
          </p:cNvPr>
          <p:cNvGrpSpPr/>
          <p:nvPr/>
        </p:nvGrpSpPr>
        <p:grpSpPr>
          <a:xfrm>
            <a:off x="1638103" y="5176900"/>
            <a:ext cx="2362200" cy="2251080"/>
            <a:chOff x="1652897" y="5452208"/>
            <a:chExt cx="2362200" cy="2251080"/>
          </a:xfrm>
        </p:grpSpPr>
        <p:grpSp>
          <p:nvGrpSpPr>
            <p:cNvPr id="2" name="Group 13">
              <a:extLst>
                <a:ext uri="{FF2B5EF4-FFF2-40B4-BE49-F238E27FC236}">
                  <a16:creationId xmlns:a16="http://schemas.microsoft.com/office/drawing/2014/main" id="{8C194D83-16DD-B807-DA31-D1414D8E167B}"/>
                </a:ext>
              </a:extLst>
            </p:cNvPr>
            <p:cNvGrpSpPr/>
            <p:nvPr/>
          </p:nvGrpSpPr>
          <p:grpSpPr>
            <a:xfrm>
              <a:off x="1843397" y="5647623"/>
              <a:ext cx="1981200" cy="1930399"/>
              <a:chOff x="270400" y="-17562"/>
              <a:chExt cx="13638667" cy="13716000"/>
            </a:xfrm>
          </p:grpSpPr>
          <p:sp>
            <p:nvSpPr>
              <p:cNvPr id="3" name="Freeform 14">
                <a:extLst>
                  <a:ext uri="{FF2B5EF4-FFF2-40B4-BE49-F238E27FC236}">
                    <a16:creationId xmlns:a16="http://schemas.microsoft.com/office/drawing/2014/main" id="{B77E1E0A-9F37-F702-E240-DBCF63D73640}"/>
                  </a:ext>
                </a:extLst>
              </p:cNvPr>
              <p:cNvSpPr/>
              <p:nvPr/>
            </p:nvSpPr>
            <p:spPr>
              <a:xfrm>
                <a:off x="270400" y="-17562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1D79A97E-22D1-45A5-8607-F51139F969D6}"/>
                </a:ext>
              </a:extLst>
            </p:cNvPr>
            <p:cNvSpPr/>
            <p:nvPr/>
          </p:nvSpPr>
          <p:spPr>
            <a:xfrm rot="16200000">
              <a:off x="1708457" y="5396648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668114-749B-44AF-AC5F-2019E96DEEB5}"/>
              </a:ext>
            </a:extLst>
          </p:cNvPr>
          <p:cNvGrpSpPr/>
          <p:nvPr/>
        </p:nvGrpSpPr>
        <p:grpSpPr>
          <a:xfrm>
            <a:off x="1652898" y="7578022"/>
            <a:ext cx="2362200" cy="2251080"/>
            <a:chOff x="1928305" y="7650160"/>
            <a:chExt cx="2362200" cy="2251080"/>
          </a:xfrm>
        </p:grpSpPr>
        <p:grpSp>
          <p:nvGrpSpPr>
            <p:cNvPr id="13" name="Group 13"/>
            <p:cNvGrpSpPr/>
            <p:nvPr/>
          </p:nvGrpSpPr>
          <p:grpSpPr>
            <a:xfrm>
              <a:off x="2104010" y="7810500"/>
              <a:ext cx="1981200" cy="1930400"/>
              <a:chOff x="0" y="0"/>
              <a:chExt cx="13638667" cy="13716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9" name="순서도: 지연 18">
              <a:extLst>
                <a:ext uri="{FF2B5EF4-FFF2-40B4-BE49-F238E27FC236}">
                  <a16:creationId xmlns:a16="http://schemas.microsoft.com/office/drawing/2014/main" id="{EE5A48EB-62F8-4A41-89E0-8892EB6B0064}"/>
                </a:ext>
              </a:extLst>
            </p:cNvPr>
            <p:cNvSpPr/>
            <p:nvPr/>
          </p:nvSpPr>
          <p:spPr>
            <a:xfrm rot="16200000">
              <a:off x="1983865" y="7594600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536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96342869-0E26-4CD5-9BBA-CB3356ABB3B5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E3520C3-EB4E-482D-8BD5-0090C08A76CC}"/>
              </a:ext>
            </a:extLst>
          </p:cNvPr>
          <p:cNvSpPr txBox="1"/>
          <p:nvPr/>
        </p:nvSpPr>
        <p:spPr>
          <a:xfrm>
            <a:off x="5257800" y="2986755"/>
            <a:ext cx="10439399" cy="4313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3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Q&amp;A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007FB6-C999-9F7F-6738-9BD9B93C2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5">
            <a:extLst>
              <a:ext uri="{FF2B5EF4-FFF2-40B4-BE49-F238E27FC236}">
                <a16:creationId xmlns:a16="http://schemas.microsoft.com/office/drawing/2014/main" id="{59F8500E-C153-1706-5FCB-F70DB0C8232B}"/>
              </a:ext>
            </a:extLst>
          </p:cNvPr>
          <p:cNvSpPr txBox="1"/>
          <p:nvPr/>
        </p:nvSpPr>
        <p:spPr>
          <a:xfrm>
            <a:off x="2057400" y="1978486"/>
            <a:ext cx="13694614" cy="71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</a:t>
            </a:r>
            <a:b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</a:b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YOU </a:t>
            </a:r>
          </a:p>
        </p:txBody>
      </p:sp>
    </p:spTree>
    <p:extLst>
      <p:ext uri="{BB962C8B-B14F-4D97-AF65-F5344CB8AC3E}">
        <p14:creationId xmlns:p14="http://schemas.microsoft.com/office/powerpoint/2010/main" val="1166310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681566"/>
            <a:ext cx="8372906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2CAD81-5D62-4B6D-992C-F44FD3C98230}"/>
              </a:ext>
            </a:extLst>
          </p:cNvPr>
          <p:cNvGrpSpPr/>
          <p:nvPr/>
        </p:nvGrpSpPr>
        <p:grpSpPr>
          <a:xfrm>
            <a:off x="6902976" y="830929"/>
            <a:ext cx="5261266" cy="1820729"/>
            <a:chOff x="8077200" y="839025"/>
            <a:chExt cx="5261266" cy="1820729"/>
          </a:xfrm>
        </p:grpSpPr>
        <p:grpSp>
          <p:nvGrpSpPr>
            <p:cNvPr id="3" name="Group 3"/>
            <p:cNvGrpSpPr/>
            <p:nvPr/>
          </p:nvGrpSpPr>
          <p:grpSpPr>
            <a:xfrm>
              <a:off x="8077200" y="839025"/>
              <a:ext cx="5261266" cy="1067513"/>
              <a:chOff x="0" y="0"/>
              <a:chExt cx="7015022" cy="1423351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7" name="TextBox 7"/>
              <p:cNvSpPr txBox="1"/>
              <p:nvPr/>
            </p:nvSpPr>
            <p:spPr>
              <a:xfrm>
                <a:off x="786529" y="461801"/>
                <a:ext cx="5475830" cy="6551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INTRODUCTION</a:t>
                </a:r>
              </a:p>
            </p:txBody>
          </p:sp>
        </p:grp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2BCFC919-39A6-480F-A4E6-73CE00963AD8}"/>
                </a:ext>
              </a:extLst>
            </p:cNvPr>
            <p:cNvSpPr txBox="1"/>
            <p:nvPr/>
          </p:nvSpPr>
          <p:spPr>
            <a:xfrm>
              <a:off x="8764621" y="2044201"/>
              <a:ext cx="410687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Team Members / Roles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Motivation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for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391B2F-A85B-47FF-99D1-558C58CC26B3}"/>
              </a:ext>
            </a:extLst>
          </p:cNvPr>
          <p:cNvGrpSpPr/>
          <p:nvPr/>
        </p:nvGrpSpPr>
        <p:grpSpPr>
          <a:xfrm>
            <a:off x="9443613" y="2806326"/>
            <a:ext cx="8216983" cy="2490793"/>
            <a:chOff x="7632614" y="2905965"/>
            <a:chExt cx="8216983" cy="2490793"/>
          </a:xfrm>
        </p:grpSpPr>
        <p:grpSp>
          <p:nvGrpSpPr>
            <p:cNvPr id="33" name="Group 33"/>
            <p:cNvGrpSpPr/>
            <p:nvPr/>
          </p:nvGrpSpPr>
          <p:grpSpPr>
            <a:xfrm>
              <a:off x="7632614" y="2905965"/>
              <a:ext cx="8216983" cy="1210714"/>
              <a:chOff x="0" y="-111761"/>
              <a:chExt cx="8978566" cy="1535112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0" y="-111761"/>
                <a:ext cx="8978566" cy="1535112"/>
                <a:chOff x="0" y="-19050"/>
                <a:chExt cx="1530424" cy="261665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59921" y="-4441"/>
                  <a:ext cx="1470503" cy="230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36" name="TextBox 3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 dirty="0"/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554889" y="398403"/>
                <a:ext cx="8347744" cy="598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PROJECT DEFINITION &amp; GOALS</a:t>
                </a:r>
              </a:p>
            </p:txBody>
          </p:sp>
        </p:grp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52154BD1-50A7-44F8-954E-4F5772E83206}"/>
                </a:ext>
              </a:extLst>
            </p:cNvPr>
            <p:cNvSpPr txBox="1"/>
            <p:nvPr/>
          </p:nvSpPr>
          <p:spPr>
            <a:xfrm>
              <a:off x="10370569" y="4165652"/>
              <a:ext cx="306279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Topic Selection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ERD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Technology Stack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 Schedule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F6F0EA-C1AD-40C4-B0AF-5746221B80BF}"/>
              </a:ext>
            </a:extLst>
          </p:cNvPr>
          <p:cNvGrpSpPr/>
          <p:nvPr/>
        </p:nvGrpSpPr>
        <p:grpSpPr>
          <a:xfrm>
            <a:off x="7062860" y="5477078"/>
            <a:ext cx="7895265" cy="2126289"/>
            <a:chOff x="7954333" y="5590558"/>
            <a:chExt cx="7895265" cy="2126289"/>
          </a:xfrm>
        </p:grpSpPr>
        <p:grpSp>
          <p:nvGrpSpPr>
            <p:cNvPr id="13" name="Group 13"/>
            <p:cNvGrpSpPr/>
            <p:nvPr/>
          </p:nvGrpSpPr>
          <p:grpSpPr>
            <a:xfrm>
              <a:off x="7954333" y="5590558"/>
              <a:ext cx="7895265" cy="1067513"/>
              <a:chOff x="-1" y="1"/>
              <a:chExt cx="4923426" cy="23262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" y="1"/>
                <a:ext cx="4923426" cy="2326213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783" y="765450"/>
                <a:ext cx="4565377" cy="97806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KEY IMPLEMENTATIONS &amp; </a:t>
                </a:r>
                <a:r>
                  <a:rPr lang="en-US" altLang="ko-KR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DEMO</a:t>
                </a:r>
              </a:p>
            </p:txBody>
          </p:sp>
        </p:grp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285647A-FD96-4FE8-AE1F-2DA59A63EE43}"/>
                </a:ext>
              </a:extLst>
            </p:cNvPr>
            <p:cNvSpPr txBox="1"/>
            <p:nvPr/>
          </p:nvSpPr>
          <p:spPr>
            <a:xfrm>
              <a:off x="9179966" y="6793517"/>
              <a:ext cx="5455730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Data Analysis Process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Page Details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Demo(Website)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0EA0062-FFB1-4E04-896A-E6B48C58D696}"/>
              </a:ext>
            </a:extLst>
          </p:cNvPr>
          <p:cNvGrpSpPr/>
          <p:nvPr/>
        </p:nvGrpSpPr>
        <p:grpSpPr>
          <a:xfrm>
            <a:off x="12164242" y="7814719"/>
            <a:ext cx="5417679" cy="2122911"/>
            <a:chOff x="7933487" y="7885853"/>
            <a:chExt cx="5417679" cy="2122911"/>
          </a:xfrm>
        </p:grpSpPr>
        <p:grpSp>
          <p:nvGrpSpPr>
            <p:cNvPr id="18" name="Group 18"/>
            <p:cNvGrpSpPr/>
            <p:nvPr/>
          </p:nvGrpSpPr>
          <p:grpSpPr>
            <a:xfrm>
              <a:off x="7933487" y="7885853"/>
              <a:ext cx="5417679" cy="1067513"/>
              <a:chOff x="-208551" y="0"/>
              <a:chExt cx="7223573" cy="1423351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-208551" y="412447"/>
                <a:ext cx="7015022" cy="5984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CONCLUSION</a:t>
                </a:r>
              </a:p>
            </p:txBody>
          </p:sp>
        </p:grp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64650C13-B24D-4ABA-8BD7-39AD9F9F16D1}"/>
                </a:ext>
              </a:extLst>
            </p:cNvPr>
            <p:cNvSpPr txBox="1"/>
            <p:nvPr/>
          </p:nvSpPr>
          <p:spPr>
            <a:xfrm>
              <a:off x="8606686" y="9085434"/>
              <a:ext cx="4549413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Review of Development Challenges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Future Work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Q&amp;A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235618" y="2863079"/>
            <a:ext cx="3756072" cy="3438501"/>
            <a:chOff x="-89724" y="-2411038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89724" y="-241103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61591" y="2709918"/>
            <a:ext cx="3756072" cy="3536455"/>
            <a:chOff x="0" y="137793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1377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75505" y="6433582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9678" y="6433582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3859" y="7296140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921818-B163-4335-AD70-C670B2624E9F}"/>
              </a:ext>
            </a:extLst>
          </p:cNvPr>
          <p:cNvGrpSpPr/>
          <p:nvPr/>
        </p:nvGrpSpPr>
        <p:grpSpPr>
          <a:xfrm>
            <a:off x="6934200" y="6843394"/>
            <a:ext cx="5744553" cy="1707467"/>
            <a:chOff x="6700951" y="7578462"/>
            <a:chExt cx="5744553" cy="1707467"/>
          </a:xfrm>
        </p:grpSpPr>
        <p:sp>
          <p:nvSpPr>
            <p:cNvPr id="18" name="TextBox 18"/>
            <p:cNvSpPr txBox="1"/>
            <p:nvPr/>
          </p:nvSpPr>
          <p:spPr>
            <a:xfrm>
              <a:off x="7612218" y="7578462"/>
              <a:ext cx="2725317" cy="32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1351A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LEE INHO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700951" y="8619080"/>
              <a:ext cx="5744553" cy="6668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FRONT 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 페이지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</a:t>
              </a: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BACK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(CRUD),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통합</a:t>
              </a:r>
              <a:endPara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75505" y="6657939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95800" y="6620791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1903" y="7725220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(CRUD),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메인페이지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차트 구현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</a:t>
            </a:r>
            <a:r>
              <a:rPr 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09664" y="7650846"/>
            <a:ext cx="556309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B221A46C-8FD3-41FB-9E1F-D35DE1E994F1}"/>
              </a:ext>
            </a:extLst>
          </p:cNvPr>
          <p:cNvSpPr txBox="1"/>
          <p:nvPr/>
        </p:nvSpPr>
        <p:spPr>
          <a:xfrm>
            <a:off x="2698454" y="7262607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E3D506E9-47FA-429D-8674-3333E9F30F2F}"/>
              </a:ext>
            </a:extLst>
          </p:cNvPr>
          <p:cNvGrpSpPr/>
          <p:nvPr/>
        </p:nvGrpSpPr>
        <p:grpSpPr>
          <a:xfrm rot="5400000">
            <a:off x="16664317" y="-126890"/>
            <a:ext cx="1287243" cy="1007623"/>
            <a:chOff x="0" y="-9525"/>
            <a:chExt cx="440666" cy="344942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5C3F3F1-1778-41D7-97DE-C1F55416C69F}"/>
                </a:ext>
              </a:extLst>
            </p:cNvPr>
            <p:cNvSpPr/>
            <p:nvPr/>
          </p:nvSpPr>
          <p:spPr>
            <a:xfrm>
              <a:off x="251544" y="-4762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98E06496-7016-4989-8B54-D2CA4FF793F5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1166DA4A-875A-47F3-9E58-5B5354B259B3}"/>
              </a:ext>
            </a:extLst>
          </p:cNvPr>
          <p:cNvSpPr txBox="1"/>
          <p:nvPr/>
        </p:nvSpPr>
        <p:spPr>
          <a:xfrm>
            <a:off x="449282" y="2061643"/>
            <a:ext cx="6803911" cy="35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Mem</a:t>
            </a:r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bers/Roles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562252" y="2814896"/>
            <a:ext cx="3907943" cy="3484153"/>
            <a:chOff x="24383" y="453642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24383" y="453642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TextBox 22">
            <a:extLst>
              <a:ext uri="{FF2B5EF4-FFF2-40B4-BE49-F238E27FC236}">
                <a16:creationId xmlns:a16="http://schemas.microsoft.com/office/drawing/2014/main" id="{6FB8F070-EA25-4872-8E5E-54D51444737A}"/>
              </a:ext>
            </a:extLst>
          </p:cNvPr>
          <p:cNvSpPr txBox="1"/>
          <p:nvPr/>
        </p:nvSpPr>
        <p:spPr>
          <a:xfrm>
            <a:off x="8413494" y="7334376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577F6E27-5923-5266-0556-2596B862A888}"/>
              </a:ext>
            </a:extLst>
          </p:cNvPr>
          <p:cNvSpPr txBox="1"/>
          <p:nvPr/>
        </p:nvSpPr>
        <p:spPr>
          <a:xfrm>
            <a:off x="14167951" y="7094988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5A24F8-F74C-89B6-CFEB-41A559E007EF}"/>
              </a:ext>
            </a:extLst>
          </p:cNvPr>
          <p:cNvGrpSpPr/>
          <p:nvPr/>
        </p:nvGrpSpPr>
        <p:grpSpPr>
          <a:xfrm>
            <a:off x="1762172" y="3223087"/>
            <a:ext cx="10141130" cy="1702601"/>
            <a:chOff x="4038600" y="2995302"/>
            <a:chExt cx="10141130" cy="17026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AA0E268-8853-4C02-AFC0-4BE5C728A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659" r="22707" b="34968"/>
            <a:stretch>
              <a:fillRect/>
            </a:stretch>
          </p:blipFill>
          <p:spPr>
            <a:xfrm>
              <a:off x="4038600" y="2995302"/>
              <a:ext cx="7315200" cy="1360302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6924CA7-4ADD-438D-97DE-CF5024BD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723085"/>
              <a:ext cx="8083730" cy="974818"/>
            </a:xfrm>
            <a:prstGeom prst="rect">
              <a:avLst/>
            </a:prstGeom>
          </p:spPr>
        </p:pic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B75CD16B-1142-47C9-9C6E-782DACDFD491}"/>
              </a:ext>
            </a:extLst>
          </p:cNvPr>
          <p:cNvSpPr txBox="1"/>
          <p:nvPr/>
        </p:nvSpPr>
        <p:spPr>
          <a:xfrm>
            <a:off x="457200" y="1968095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Motivation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for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E7EF464-1F8A-DDA9-3A08-A5649F1D30B9}"/>
              </a:ext>
            </a:extLst>
          </p:cNvPr>
          <p:cNvGrpSpPr/>
          <p:nvPr/>
        </p:nvGrpSpPr>
        <p:grpSpPr>
          <a:xfrm>
            <a:off x="2590800" y="7523652"/>
            <a:ext cx="12649200" cy="1977261"/>
            <a:chOff x="3367087" y="7246086"/>
            <a:chExt cx="12649200" cy="197726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A48A4E-8ECF-532F-04BD-A081F3684BF1}"/>
                </a:ext>
              </a:extLst>
            </p:cNvPr>
            <p:cNvSpPr/>
            <p:nvPr/>
          </p:nvSpPr>
          <p:spPr>
            <a:xfrm>
              <a:off x="3519487" y="7246086"/>
              <a:ext cx="12496800" cy="1977261"/>
            </a:xfrm>
            <a:prstGeom prst="rect">
              <a:avLst/>
            </a:prstGeom>
            <a:noFill/>
            <a:ln w="28575">
              <a:solidFill>
                <a:srgbClr val="E3E2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알림장 TTF B" panose="02000703000000000000" pitchFamily="2" charset="-127"/>
                <a:ea typeface="학교안심 알림장 TTF B" panose="02000703000000000000" pitchFamily="2" charset="-127"/>
              </a:endParaRPr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B9D681A8-2CBC-AFFA-F1E9-FF3065A21563}"/>
                </a:ext>
              </a:extLst>
            </p:cNvPr>
            <p:cNvSpPr txBox="1"/>
            <p:nvPr/>
          </p:nvSpPr>
          <p:spPr>
            <a:xfrm>
              <a:off x="3367087" y="7551900"/>
              <a:ext cx="12159840" cy="12926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청년층에게는 </a:t>
              </a:r>
              <a:r>
                <a:rPr lang="ko-KR" altLang="en-US" sz="2800" dirty="0" err="1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비수도권지역의</a:t>
              </a:r>
              <a:r>
                <a:rPr lang="ko-KR" altLang="en-US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 일자리 창출의 기회</a:t>
              </a:r>
              <a:endPara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  <a:p>
              <a:pPr algn="ctr"/>
              <a:r>
                <a:rPr lang="en-US" altLang="ko-KR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+</a:t>
              </a:r>
            </a:p>
            <a:p>
              <a:pPr algn="ctr"/>
              <a:r>
                <a:rPr lang="ko-KR" altLang="en-US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중장년층에게는 </a:t>
              </a:r>
              <a:r>
                <a:rPr lang="ko-KR" altLang="en-US" sz="2800" dirty="0" err="1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실패리스크가</a:t>
              </a:r>
              <a:r>
                <a:rPr lang="ko-KR" altLang="en-US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 높은 사업에 대한 상황분석과 정보를 제공 </a:t>
              </a:r>
              <a:endPara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823517" y="4438279"/>
            <a:ext cx="5694675" cy="1046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청년층의 유출 </a:t>
            </a:r>
            <a:r>
              <a: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중장년층의 유입</a:t>
            </a:r>
            <a:r>
              <a: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endParaRPr lang="en-US" altLang="ko-KR" sz="2800" u="none" strike="noStrike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  <a:p>
            <a:pPr algn="ctr"/>
            <a:r>
              <a:rPr lang="ko-KR" altLang="en-US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→</a:t>
            </a:r>
            <a:r>
              <a: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40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‘</a:t>
            </a:r>
            <a:r>
              <a:rPr lang="ko-KR" altLang="en-US" sz="40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창업</a:t>
            </a:r>
            <a:r>
              <a:rPr lang="en-US" altLang="ko-KR" sz="40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’</a:t>
            </a:r>
            <a:r>
              <a:rPr lang="ko-KR" altLang="en-US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이라는 방안을 도입</a:t>
            </a:r>
            <a:endParaRPr lang="en-US" altLang="ko-KR" sz="2800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527E52-0158-783A-E32F-ABA8B8E033E4}"/>
              </a:ext>
            </a:extLst>
          </p:cNvPr>
          <p:cNvGrpSpPr/>
          <p:nvPr/>
        </p:nvGrpSpPr>
        <p:grpSpPr>
          <a:xfrm>
            <a:off x="1784740" y="5311172"/>
            <a:ext cx="9206950" cy="1905023"/>
            <a:chOff x="1981200" y="5027973"/>
            <a:chExt cx="9206950" cy="190502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0859FB9-B918-FF10-CAD9-278F472C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717"/>
            <a:stretch>
              <a:fillRect/>
            </a:stretch>
          </p:blipFill>
          <p:spPr>
            <a:xfrm>
              <a:off x="1981200" y="5027973"/>
              <a:ext cx="9206950" cy="190502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B4B5249-DDD3-8D47-E9FE-DB1ED6A204AE}"/>
                </a:ext>
              </a:extLst>
            </p:cNvPr>
            <p:cNvSpPr/>
            <p:nvPr/>
          </p:nvSpPr>
          <p:spPr>
            <a:xfrm>
              <a:off x="2819399" y="6134100"/>
              <a:ext cx="8252377" cy="304800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5A2752-743D-D88E-12AD-868C96ACB37F}"/>
                </a:ext>
              </a:extLst>
            </p:cNvPr>
            <p:cNvSpPr/>
            <p:nvPr/>
          </p:nvSpPr>
          <p:spPr>
            <a:xfrm>
              <a:off x="1981200" y="6581828"/>
              <a:ext cx="2590800" cy="304799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16001297-0E70-4FAA-BF46-F89E2E08DD15}"/>
              </a:ext>
            </a:extLst>
          </p:cNvPr>
          <p:cNvSpPr txBox="1"/>
          <p:nvPr/>
        </p:nvSpPr>
        <p:spPr>
          <a:xfrm>
            <a:off x="11341100" y="1641293"/>
            <a:ext cx="6248400" cy="3062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9600" b="1" u="none" strike="noStrike" spc="-300" dirty="0">
                <a:solidFill>
                  <a:srgbClr val="65A3FF"/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J</a:t>
            </a:r>
            <a:r>
              <a:rPr lang="en-US" sz="9600" b="1" spc="-300" dirty="0">
                <a:solidFill>
                  <a:srgbClr val="65A3FF"/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OB</a:t>
            </a:r>
            <a:r>
              <a:rPr lang="en-US" sz="9600" b="1" u="none" strike="noStrike" spc="-300" dirty="0">
                <a:solidFill>
                  <a:srgbClr val="65A3FF"/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-A-YO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439400" y="4649269"/>
            <a:ext cx="7288989" cy="4493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/>
            <a:r>
              <a:rPr lang="ko-KR" altLang="en-US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상권 데이터가 일자리가 되는 곳 </a:t>
            </a:r>
            <a:endParaRPr lang="en-US" altLang="ko-KR" sz="3200" b="1" dirty="0">
              <a:solidFill>
                <a:srgbClr val="65A3FF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 Bold"/>
              <a:sym typeface="Work Sans Bold"/>
            </a:endParaRPr>
          </a:p>
          <a:p>
            <a:pPr marL="0" lvl="1" indent="0" algn="ctr"/>
            <a:r>
              <a:rPr lang="ko-KR" altLang="en-US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데이터로 미래를 </a:t>
            </a:r>
            <a:r>
              <a:rPr lang="en-US" altLang="ko-KR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‘</a:t>
            </a:r>
            <a:r>
              <a:rPr lang="ko-KR" altLang="en-US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잡아요</a:t>
            </a:r>
            <a:r>
              <a:rPr lang="en-US" altLang="ko-KR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’</a:t>
            </a:r>
            <a:br>
              <a:rPr lang="en-US" altLang="ko-KR" sz="24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</a:br>
            <a:endParaRPr lang="en-US" altLang="ko-KR" sz="2400" b="1" dirty="0">
              <a:solidFill>
                <a:srgbClr val="65A3FF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 Bold"/>
              <a:sym typeface="Work Sans Bold"/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청년들에게는 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비수도권지역에서의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직업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을 잡아 성장할 수 있는 기회를 제공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중장년층들에게는 고향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or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비수도권 지역에서 제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의 인생을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을 수 있도록 도움을 제공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데이터기반의 정확한 분석을 통해 리스크를 최소화하고 모두가 지역 사회에서 지속가능한 일자리와 사업기회를 발견하고 성공을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아갈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수 있도록 돕는 </a:t>
            </a:r>
            <a:b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36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스마트한 상권 솔루션</a:t>
            </a:r>
            <a:endParaRPr lang="en-US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340396" y="191607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Topic Selection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3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5BDD16-73C3-B897-120A-96CA95E284BB}"/>
              </a:ext>
            </a:extLst>
          </p:cNvPr>
          <p:cNvGrpSpPr/>
          <p:nvPr/>
        </p:nvGrpSpPr>
        <p:grpSpPr>
          <a:xfrm>
            <a:off x="841499" y="3062902"/>
            <a:ext cx="2134347" cy="694492"/>
            <a:chOff x="1066053" y="3120728"/>
            <a:chExt cx="2134347" cy="694492"/>
          </a:xfrm>
        </p:grpSpPr>
        <p:grpSp>
          <p:nvGrpSpPr>
            <p:cNvPr id="2" name="Group 2"/>
            <p:cNvGrpSpPr/>
            <p:nvPr/>
          </p:nvGrpSpPr>
          <p:grpSpPr>
            <a:xfrm>
              <a:off x="1066053" y="3120728"/>
              <a:ext cx="2134347" cy="694492"/>
              <a:chOff x="0" y="0"/>
              <a:chExt cx="1081470" cy="4064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002199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81470" h="406400">
                    <a:moveTo>
                      <a:pt x="878270" y="0"/>
                    </a:moveTo>
                    <a:cubicBezTo>
                      <a:pt x="990494" y="0"/>
                      <a:pt x="1081470" y="90976"/>
                      <a:pt x="1081470" y="203200"/>
                    </a:cubicBezTo>
                    <a:cubicBezTo>
                      <a:pt x="1081470" y="315424"/>
                      <a:pt x="990494" y="406400"/>
                      <a:pt x="87827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E3E2D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28575"/>
                <a:ext cx="1081470" cy="377825"/>
              </a:xfrm>
              <a:prstGeom prst="rect">
                <a:avLst/>
              </a:prstGeom>
            </p:spPr>
            <p:txBody>
              <a:bodyPr lIns="53951" tIns="53951" rIns="53951" bIns="53951" rtlCol="0" anchor="ctr"/>
              <a:lstStyle/>
              <a:p>
                <a:pPr marL="0" lvl="0" indent="0" algn="ctr">
                  <a:lnSpc>
                    <a:spcPts val="23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275607" y="3324330"/>
              <a:ext cx="1558791" cy="3361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NOTICE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DBF65E-4D4E-60E3-F601-BF8F52044062}"/>
              </a:ext>
            </a:extLst>
          </p:cNvPr>
          <p:cNvGrpSpPr/>
          <p:nvPr/>
        </p:nvGrpSpPr>
        <p:grpSpPr>
          <a:xfrm>
            <a:off x="8747759" y="2979999"/>
            <a:ext cx="1848111" cy="694492"/>
            <a:chOff x="8219942" y="3160034"/>
            <a:chExt cx="1848111" cy="694492"/>
          </a:xfrm>
        </p:grpSpPr>
        <p:grpSp>
          <p:nvGrpSpPr>
            <p:cNvPr id="5" name="Group 5"/>
            <p:cNvGrpSpPr/>
            <p:nvPr/>
          </p:nvGrpSpPr>
          <p:grpSpPr>
            <a:xfrm>
              <a:off x="8219942" y="3160034"/>
              <a:ext cx="1848111" cy="694492"/>
              <a:chOff x="0" y="0"/>
              <a:chExt cx="1081470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8147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81470" h="406400">
                    <a:moveTo>
                      <a:pt x="878270" y="0"/>
                    </a:moveTo>
                    <a:cubicBezTo>
                      <a:pt x="990494" y="0"/>
                      <a:pt x="1081470" y="90976"/>
                      <a:pt x="1081470" y="203200"/>
                    </a:cubicBezTo>
                    <a:cubicBezTo>
                      <a:pt x="1081470" y="315424"/>
                      <a:pt x="990494" y="406400"/>
                      <a:pt x="87827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E3E2DE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28575"/>
                <a:ext cx="1081470" cy="377825"/>
              </a:xfrm>
              <a:prstGeom prst="rect">
                <a:avLst/>
              </a:prstGeom>
            </p:spPr>
            <p:txBody>
              <a:bodyPr lIns="53951" tIns="53951" rIns="53951" bIns="53951" rtlCol="0" anchor="ctr"/>
              <a:lstStyle/>
              <a:p>
                <a:pPr marL="0" lvl="0" indent="0" algn="ctr">
                  <a:lnSpc>
                    <a:spcPts val="23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8352179" y="3410148"/>
              <a:ext cx="1583639" cy="3361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BOARD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391015" y="205716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ERD </a:t>
            </a:r>
            <a:r>
              <a:rPr lang="ko-KR" altLang="en-US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권한기반 접근제어</a:t>
            </a:r>
            <a:endParaRPr lang="en-US" altLang="ko-KR" sz="3200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87630"/>
            <a:ext cx="6972300" cy="3217985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746760" y="7435851"/>
            <a:ext cx="7310120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공지사항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:  ADMIN_ ROLE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백엔드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검증 </a:t>
            </a: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로직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 username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으로 작성자 일치 확인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role__ _type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ADMIN_ ROLE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인지 확인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9" y="3903610"/>
            <a:ext cx="7600971" cy="3395627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8541388" y="7451881"/>
            <a:ext cx="9753602" cy="221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게시판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&amp; 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업로드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USER_ ROLE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회원 전용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종속성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FK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통한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설정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파일 자동 삭제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(CASCADE DELETE)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 데이터 </a:t>
            </a: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강화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종속성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board  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→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comment 1:N 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</a:t>
            </a: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자동 삭제</a:t>
            </a:r>
            <a:endParaRPr lang="en-US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05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1505133" y="3177443"/>
            <a:ext cx="1920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  <a:sym typeface="Work Sans Bold"/>
              </a:rPr>
              <a:t>JWT</a:t>
            </a:r>
            <a:endParaRPr lang="ko-KR" altLang="en-US" sz="3200" spc="-150" dirty="0">
              <a:solidFill>
                <a:srgbClr val="1351AA"/>
              </a:solidFill>
              <a:latin typeface="Work Sans Bold" charset="0"/>
              <a:ea typeface="학교안심 알림장 TTF B" panose="02000703000000000000" pitchFamily="2" charset="-127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227188" y="7506771"/>
            <a:ext cx="790956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Refresh Token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저장 및 관리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1) FK username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을 통한 </a:t>
            </a: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1:1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관계로 </a:t>
            </a: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와 연결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2)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로그인 세션 유지 및 </a:t>
            </a: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Access Token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재발급 기능 지원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3)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로그아웃</a:t>
            </a: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/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탈취 시 토큰 무효화를 위한 중앙 저장소</a:t>
            </a:r>
            <a:endParaRPr lang="en-US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9616440" y="3173854"/>
            <a:ext cx="2499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  <a:sym typeface="Work Sans Bold"/>
              </a:rPr>
              <a:t>SIGNATURE</a:t>
            </a:r>
            <a:endParaRPr lang="ko-KR" altLang="en-US" sz="3200" spc="-150" dirty="0">
              <a:solidFill>
                <a:srgbClr val="1351AA"/>
              </a:solidFill>
              <a:latin typeface="Work Sans Bold" charset="0"/>
              <a:ea typeface="학교안심 알림장 TTF B" panose="02000703000000000000" pitchFamily="2" charset="-127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9870932" y="7506771"/>
            <a:ext cx="7216471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시스템 공통 암호화 키 관리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1)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독립적인 테이블로 특정 개체와 </a:t>
            </a: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없음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2) JWT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서명 및 유효성 검증에 사용되는 비밀 키 저장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3)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서비스 전체의 보안 및 데이터 </a:t>
            </a:r>
            <a:r>
              <a:rPr lang="ko-KR" altLang="en-US" sz="2400" b="1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확보</a:t>
            </a:r>
            <a:endParaRPr lang="en-US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132177"/>
            <a:ext cx="4034973" cy="3020538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88" y="4132177"/>
            <a:ext cx="5271440" cy="3058886"/>
          </a:xfrm>
          <a:prstGeom prst="rect">
            <a:avLst/>
          </a:prstGeom>
          <a:noFill/>
          <a:ln w="1270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3">
            <a:extLst>
              <a:ext uri="{FF2B5EF4-FFF2-40B4-BE49-F238E27FC236}">
                <a16:creationId xmlns:a16="http://schemas.microsoft.com/office/drawing/2014/main" id="{0A0D54D7-F375-09AE-6EB0-4792C2D928EF}"/>
              </a:ext>
            </a:extLst>
          </p:cNvPr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6D7E80EB-7E29-0445-6320-AFA68C992EFD}"/>
              </a:ext>
            </a:extLst>
          </p:cNvPr>
          <p:cNvSpPr txBox="1"/>
          <p:nvPr/>
        </p:nvSpPr>
        <p:spPr>
          <a:xfrm>
            <a:off x="391015" y="205716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ERD </a:t>
            </a:r>
            <a:r>
              <a:rPr lang="ko-KR" altLang="en-US" sz="32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인증</a:t>
            </a:r>
            <a:endParaRPr lang="en-US" altLang="ko-KR" sz="32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A674E465-D175-6B10-2FE4-D9917AF18A7A}"/>
              </a:ext>
            </a:extLst>
          </p:cNvPr>
          <p:cNvSpPr/>
          <p:nvPr/>
        </p:nvSpPr>
        <p:spPr>
          <a:xfrm>
            <a:off x="1139373" y="3088468"/>
            <a:ext cx="1848111" cy="694492"/>
          </a:xfrm>
          <a:custGeom>
            <a:avLst/>
            <a:gdLst/>
            <a:ahLst/>
            <a:cxnLst/>
            <a:rect l="l" t="t" r="r" b="b"/>
            <a:pathLst>
              <a:path w="1081470" h="406400">
                <a:moveTo>
                  <a:pt x="878270" y="0"/>
                </a:moveTo>
                <a:cubicBezTo>
                  <a:pt x="990494" y="0"/>
                  <a:pt x="1081470" y="90976"/>
                  <a:pt x="1081470" y="203200"/>
                </a:cubicBezTo>
                <a:cubicBezTo>
                  <a:pt x="1081470" y="315424"/>
                  <a:pt x="990494" y="406400"/>
                  <a:pt x="878270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1351AA"/>
            </a:solidFill>
            <a:prstDash val="solid"/>
            <a:miter/>
          </a:ln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350ECFC5-E163-8303-ABFC-A6D8263274D1}"/>
              </a:ext>
            </a:extLst>
          </p:cNvPr>
          <p:cNvSpPr/>
          <p:nvPr/>
        </p:nvSpPr>
        <p:spPr>
          <a:xfrm>
            <a:off x="9601200" y="3088468"/>
            <a:ext cx="2499360" cy="694492"/>
          </a:xfrm>
          <a:custGeom>
            <a:avLst/>
            <a:gdLst/>
            <a:ahLst/>
            <a:cxnLst/>
            <a:rect l="l" t="t" r="r" b="b"/>
            <a:pathLst>
              <a:path w="1081470" h="406400">
                <a:moveTo>
                  <a:pt x="878270" y="0"/>
                </a:moveTo>
                <a:cubicBezTo>
                  <a:pt x="990494" y="0"/>
                  <a:pt x="1081470" y="90976"/>
                  <a:pt x="1081470" y="203200"/>
                </a:cubicBezTo>
                <a:cubicBezTo>
                  <a:pt x="1081470" y="315424"/>
                  <a:pt x="990494" y="406400"/>
                  <a:pt x="878270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1351AA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0056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06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299987" y="197172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Technology Stack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160E1A-4FD1-535E-A90B-D7F44097CEC3}"/>
              </a:ext>
            </a:extLst>
          </p:cNvPr>
          <p:cNvGrpSpPr/>
          <p:nvPr/>
        </p:nvGrpSpPr>
        <p:grpSpPr>
          <a:xfrm>
            <a:off x="10844073" y="3487305"/>
            <a:ext cx="5987877" cy="2131813"/>
            <a:chOff x="1308774" y="5905500"/>
            <a:chExt cx="5987877" cy="21318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54EC9B2-4F08-21FA-D20D-3E5D67A7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966" y="6272517"/>
              <a:ext cx="1558685" cy="155868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FBCA966-811B-DC70-EDBF-CBC7BC42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8" t="21620" r="16774" b="26102"/>
            <a:stretch>
              <a:fillRect/>
            </a:stretch>
          </p:blipFill>
          <p:spPr>
            <a:xfrm>
              <a:off x="1308774" y="5905500"/>
              <a:ext cx="3552208" cy="2131813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3C27220-3946-A8AA-C47C-B07C5C739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1" t="24001" r="37333" b="22653"/>
          <a:stretch>
            <a:fillRect/>
          </a:stretch>
        </p:blipFill>
        <p:spPr>
          <a:xfrm>
            <a:off x="6854762" y="6827660"/>
            <a:ext cx="1676400" cy="18292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E38C24D-AF04-EDDB-B526-B14D7D61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t="7671" r="15326" b="12020"/>
          <a:stretch>
            <a:fillRect/>
          </a:stretch>
        </p:blipFill>
        <p:spPr>
          <a:xfrm>
            <a:off x="9724242" y="6973447"/>
            <a:ext cx="2149187" cy="153764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14C67AC-992D-ED40-823E-02A502F909FB}"/>
              </a:ext>
            </a:extLst>
          </p:cNvPr>
          <p:cNvGrpSpPr/>
          <p:nvPr/>
        </p:nvGrpSpPr>
        <p:grpSpPr>
          <a:xfrm>
            <a:off x="579081" y="3673985"/>
            <a:ext cx="8051592" cy="1992758"/>
            <a:chOff x="579081" y="3673985"/>
            <a:chExt cx="8051592" cy="199275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9CB0F71-65A3-F3A2-6310-607A486A9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081" y="3681269"/>
              <a:ext cx="1985474" cy="198547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7A0D68-5602-9032-DE96-3A6CE52A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4" t="8414" r="29129" b="25453"/>
            <a:stretch>
              <a:fillRect/>
            </a:stretch>
          </p:blipFill>
          <p:spPr>
            <a:xfrm>
              <a:off x="4898526" y="3910757"/>
              <a:ext cx="1842334" cy="17369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A214C48-6E9F-A77B-8D27-4A6A9A77A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37" y="3673985"/>
              <a:ext cx="1403870" cy="198547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2FFD333-903E-8284-59E0-6F4129B69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1987" y="4005285"/>
              <a:ext cx="1558686" cy="1558686"/>
            </a:xfrm>
            <a:prstGeom prst="rect">
              <a:avLst/>
            </a:prstGeom>
          </p:spPr>
        </p:pic>
      </p:grpSp>
      <p:sp>
        <p:nvSpPr>
          <p:cNvPr id="33" name="Freeform 5">
            <a:extLst>
              <a:ext uri="{FF2B5EF4-FFF2-40B4-BE49-F238E27FC236}">
                <a16:creationId xmlns:a16="http://schemas.microsoft.com/office/drawing/2014/main" id="{6D7E65A5-F9D8-41BA-2475-9781CA713874}"/>
              </a:ext>
            </a:extLst>
          </p:cNvPr>
          <p:cNvSpPr/>
          <p:nvPr/>
        </p:nvSpPr>
        <p:spPr>
          <a:xfrm>
            <a:off x="286490" y="3337978"/>
            <a:ext cx="9009910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FFF371B5-C2B6-2481-A1BA-1A410D6F9EBA}"/>
              </a:ext>
            </a:extLst>
          </p:cNvPr>
          <p:cNvSpPr/>
          <p:nvPr/>
        </p:nvSpPr>
        <p:spPr>
          <a:xfrm>
            <a:off x="10134600" y="3337978"/>
            <a:ext cx="7574319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2972BCAA-44B6-661C-26D9-FF92F2756369}"/>
              </a:ext>
            </a:extLst>
          </p:cNvPr>
          <p:cNvSpPr/>
          <p:nvPr/>
        </p:nvSpPr>
        <p:spPr>
          <a:xfrm>
            <a:off x="5638800" y="6496607"/>
            <a:ext cx="7574319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</p:spTree>
    <p:extLst>
      <p:ext uri="{BB962C8B-B14F-4D97-AF65-F5344CB8AC3E}">
        <p14:creationId xmlns:p14="http://schemas.microsoft.com/office/powerpoint/2010/main" val="3575691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 Schedule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10CF3978-0728-4102-9724-36459E24A0E8}"/>
              </a:ext>
            </a:extLst>
          </p:cNvPr>
          <p:cNvSpPr txBox="1"/>
          <p:nvPr/>
        </p:nvSpPr>
        <p:spPr>
          <a:xfrm>
            <a:off x="3062534" y="4333159"/>
            <a:ext cx="277332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기획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주제선정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, ERD)</a:t>
            </a:r>
          </a:p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관련 데이터 수집</a:t>
            </a:r>
            <a:endParaRPr lang="en-US" sz="2199" u="none" strike="noStrike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340AB2E-2DE2-4B22-BAF8-DAD86DEE50FD}"/>
              </a:ext>
            </a:extLst>
          </p:cNvPr>
          <p:cNvSpPr txBox="1"/>
          <p:nvPr/>
        </p:nvSpPr>
        <p:spPr>
          <a:xfrm>
            <a:off x="3229699" y="3519071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AC758217-892C-4490-B34D-DDCA99C8A861}"/>
              </a:ext>
            </a:extLst>
          </p:cNvPr>
          <p:cNvGrpSpPr/>
          <p:nvPr/>
        </p:nvGrpSpPr>
        <p:grpSpPr>
          <a:xfrm>
            <a:off x="2781885" y="3390900"/>
            <a:ext cx="3334628" cy="694492"/>
            <a:chOff x="0" y="0"/>
            <a:chExt cx="1951343" cy="4064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44D007B-80CE-45F0-B376-63D5A2577AE8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3DAA830-E904-4A2A-8884-6FB02DE6587A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7AE44698-0781-4D1E-A5C0-425BF69F9793}"/>
              </a:ext>
            </a:extLst>
          </p:cNvPr>
          <p:cNvSpPr txBox="1"/>
          <p:nvPr/>
        </p:nvSpPr>
        <p:spPr>
          <a:xfrm>
            <a:off x="7516059" y="6926246"/>
            <a:ext cx="3200194" cy="190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필수기능 추가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회원가입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 CRUD</a:t>
            </a: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공지사항 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CRUD</a:t>
            </a: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Community CRUD</a:t>
            </a: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main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페이지 차트 구현</a:t>
            </a:r>
            <a:endParaRPr lang="en-US" altLang="ko-KR" sz="2199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FA5E29CC-BFFB-4023-8468-77778FF50F02}"/>
              </a:ext>
            </a:extLst>
          </p:cNvPr>
          <p:cNvSpPr txBox="1"/>
          <p:nvPr/>
        </p:nvSpPr>
        <p:spPr>
          <a:xfrm>
            <a:off x="7579950" y="6359925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077322A0-86FF-4B18-8CD2-B1BDE9E6A714}"/>
              </a:ext>
            </a:extLst>
          </p:cNvPr>
          <p:cNvGrpSpPr/>
          <p:nvPr/>
        </p:nvGrpSpPr>
        <p:grpSpPr>
          <a:xfrm>
            <a:off x="7448842" y="6231754"/>
            <a:ext cx="3334628" cy="694492"/>
            <a:chOff x="0" y="0"/>
            <a:chExt cx="1951343" cy="406400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F10D3C13-7268-4DC2-B58D-9D650249859B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27787133-3100-4CE6-88C4-C81B85164D21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065A331D-B395-46D8-A132-6E2CD5EA62F3}"/>
              </a:ext>
            </a:extLst>
          </p:cNvPr>
          <p:cNvSpPr txBox="1"/>
          <p:nvPr/>
        </p:nvSpPr>
        <p:spPr>
          <a:xfrm>
            <a:off x="11754751" y="4165418"/>
            <a:ext cx="4079527" cy="1857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데이터분석</a:t>
            </a:r>
            <a:endParaRPr lang="en-US" altLang="ko-KR" sz="2199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1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차  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: 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서울시 데이터로 예비 분석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2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차 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대구시 데이터로 최종 분석</a:t>
            </a:r>
            <a:endParaRPr lang="en-US" altLang="ko-KR" sz="2199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  <a:p>
            <a:pPr marL="0" lvl="1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추가 부가 기능 구현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1960311F-C33C-4899-B255-5737A367FF98}"/>
              </a:ext>
            </a:extLst>
          </p:cNvPr>
          <p:cNvSpPr txBox="1"/>
          <p:nvPr/>
        </p:nvSpPr>
        <p:spPr>
          <a:xfrm>
            <a:off x="12422192" y="3519071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id="{CE1C237C-927A-4A57-814D-196386F47F7F}"/>
              </a:ext>
            </a:extLst>
          </p:cNvPr>
          <p:cNvGrpSpPr/>
          <p:nvPr/>
        </p:nvGrpSpPr>
        <p:grpSpPr>
          <a:xfrm>
            <a:off x="12115800" y="3390900"/>
            <a:ext cx="3334628" cy="694492"/>
            <a:chOff x="0" y="0"/>
            <a:chExt cx="1951343" cy="406400"/>
          </a:xfrm>
        </p:grpSpPr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34E5E7EC-9001-48BE-AD86-4DF19386AFBD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798C7FEF-CF72-4C45-B26F-9E4005522B12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AutoShape 23">
            <a:extLst>
              <a:ext uri="{FF2B5EF4-FFF2-40B4-BE49-F238E27FC236}">
                <a16:creationId xmlns:a16="http://schemas.microsoft.com/office/drawing/2014/main" id="{9800437E-615B-4913-97DA-4ED211CB88AF}"/>
              </a:ext>
            </a:extLst>
          </p:cNvPr>
          <p:cNvSpPr/>
          <p:nvPr/>
        </p:nvSpPr>
        <p:spPr>
          <a:xfrm>
            <a:off x="6116513" y="3738146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24">
            <a:extLst>
              <a:ext uri="{FF2B5EF4-FFF2-40B4-BE49-F238E27FC236}">
                <a16:creationId xmlns:a16="http://schemas.microsoft.com/office/drawing/2014/main" id="{187309FF-5643-4F22-A026-027951BE9326}"/>
              </a:ext>
            </a:extLst>
          </p:cNvPr>
          <p:cNvSpPr/>
          <p:nvPr/>
        </p:nvSpPr>
        <p:spPr>
          <a:xfrm flipH="1">
            <a:off x="10783470" y="3738146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4164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</TotalTime>
  <Words>1353</Words>
  <Application>Microsoft Office PowerPoint</Application>
  <PresentationFormat>사용자 지정</PresentationFormat>
  <Paragraphs>172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30" baseType="lpstr">
      <vt:lpstr>Work Sans Bold</vt:lpstr>
      <vt:lpstr>프리젠테이션 6 SemiBold</vt:lpstr>
      <vt:lpstr>Work Sans</vt:lpstr>
      <vt:lpstr>맑은 고딕</vt:lpstr>
      <vt:lpstr>페이퍼로지 7 Bold</vt:lpstr>
      <vt:lpstr>Aileron Heavy</vt:lpstr>
      <vt:lpstr>Noto Sans KR Black</vt:lpstr>
      <vt:lpstr>Bitcount Grid Double Roman Semi</vt:lpstr>
      <vt:lpstr>Calibri</vt:lpstr>
      <vt:lpstr>페이퍼로지 6 SemiBold</vt:lpstr>
      <vt:lpstr>학교안심 알림장 TTF R</vt:lpstr>
      <vt:lpstr>학교안심 알림장 TTF B</vt:lpstr>
      <vt:lpstr>Aileron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FullName</cp:lastModifiedBy>
  <cp:revision>101</cp:revision>
  <dcterms:created xsi:type="dcterms:W3CDTF">2006-08-16T00:00:00Z</dcterms:created>
  <dcterms:modified xsi:type="dcterms:W3CDTF">2025-12-01T07:42:22Z</dcterms:modified>
  <dc:identifier>DAG5qZLZ9dk</dc:identifier>
</cp:coreProperties>
</file>